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6" r:id="rId2"/>
    <p:sldId id="311" r:id="rId3"/>
    <p:sldId id="260" r:id="rId4"/>
    <p:sldId id="299" r:id="rId5"/>
    <p:sldId id="261" r:id="rId6"/>
    <p:sldId id="313" r:id="rId7"/>
    <p:sldId id="306" r:id="rId8"/>
    <p:sldId id="307" r:id="rId9"/>
    <p:sldId id="264" r:id="rId10"/>
    <p:sldId id="309" r:id="rId11"/>
    <p:sldId id="305" r:id="rId12"/>
    <p:sldId id="310" r:id="rId13"/>
    <p:sldId id="300" r:id="rId14"/>
    <p:sldId id="308" r:id="rId15"/>
    <p:sldId id="314" r:id="rId16"/>
    <p:sldId id="286" r:id="rId17"/>
    <p:sldId id="315" r:id="rId18"/>
    <p:sldId id="28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4C2016-22A3-4E7D-A905-4C651BDA7214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9E283F-B3AF-469D-8F3A-37D79748D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096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0FC7D-DDAD-408A-9BB3-8105BCE552A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630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97906-2D69-49AA-ACF1-B58362DC9643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97906-2D69-49AA-ACF1-B58362DC9643}" type="datetimeFigureOut">
              <a:rPr lang="en-US" smtClean="0"/>
              <a:pPr/>
              <a:t>3/7/2021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C7A32-0F63-4997-A866-4D4A163F53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a-IR" sz="5400" b="1" dirty="0" smtClean="0">
                <a:cs typeface="B Compset" pitchFamily="2" charset="-78"/>
              </a:rPr>
              <a:t>به نام خدا</a:t>
            </a:r>
            <a:endParaRPr lang="en-US" sz="5400" b="1" dirty="0">
              <a:cs typeface="B Compse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152400"/>
            <a:ext cx="8226425" cy="6524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  <a:t>مقالات مشترک با سایر دانشگاه ها و موسسات در پنج سال گذشته</a:t>
            </a:r>
            <a:endParaRPr kumimoji="0" lang="fa-IR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</p:txBody>
      </p:sp>
      <p:graphicFrame>
        <p:nvGraphicFramePr>
          <p:cNvPr id="5" name="Content Placeholder 7"/>
          <p:cNvGraphicFramePr>
            <a:graphicFrameLocks/>
          </p:cNvGraphicFramePr>
          <p:nvPr/>
        </p:nvGraphicFramePr>
        <p:xfrm>
          <a:off x="228601" y="1600200"/>
          <a:ext cx="8648702" cy="350520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35083"/>
                <a:gridCol w="2666245"/>
                <a:gridCol w="1628482"/>
                <a:gridCol w="785771"/>
                <a:gridCol w="785771"/>
                <a:gridCol w="762995"/>
                <a:gridCol w="594426"/>
                <a:gridCol w="889929"/>
              </a:tblGrid>
              <a:tr h="76277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رديف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عنوان مقاله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نام مجله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i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دانشگاه همکار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سال انتشار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مقاله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نويسنده </a:t>
                      </a:r>
                      <a:r>
                        <a:rPr lang="fa-IR" sz="1400" b="1" i="0" kern="1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اول</a:t>
                      </a:r>
                      <a:endParaRPr lang="en-US" sz="1400" b="1" i="0" kern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(مسول ) 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نويسنده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 </a:t>
                      </a: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دوم</a:t>
                      </a: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 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نوع ايندكس مجله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82296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1		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437515" algn="ctr"/>
                          <a:tab pos="875030" algn="r"/>
                        </a:tabLs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903958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2		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1015508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3		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rtl="1"/>
            <a:r>
              <a:rPr lang="fa-IR" dirty="0">
                <a:cs typeface="B Zar" pitchFamily="2" charset="-78"/>
              </a:rPr>
              <a:t>تصاویر صفحه اول مقالات</a:t>
            </a:r>
            <a:endParaRPr lang="en-US" dirty="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6638" y="200415"/>
            <a:ext cx="8226425" cy="6524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H- index</a:t>
            </a:r>
            <a:endParaRPr kumimoji="0" lang="fa-IR" sz="3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Content Placeholder 7"/>
          <p:cNvGraphicFramePr>
            <a:graphicFrameLocks/>
          </p:cNvGraphicFramePr>
          <p:nvPr/>
        </p:nvGraphicFramePr>
        <p:xfrm>
          <a:off x="838200" y="1600200"/>
          <a:ext cx="8039103" cy="429756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90633"/>
                <a:gridCol w="4437901"/>
                <a:gridCol w="2710569"/>
              </a:tblGrid>
              <a:tr h="57600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رديف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kern="12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نام و نام خانوادگی موسس</a:t>
                      </a:r>
                      <a:endParaRPr lang="en-US" sz="1400" b="1" i="0" kern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en-US" sz="1400" b="1" i="0" kern="12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h-index </a:t>
                      </a:r>
                      <a:endParaRPr lang="en-US" sz="1400" b="1" i="0" kern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69058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1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  <a:tr h="75855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2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  <a:tr h="85216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3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  <a:tr h="71013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4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  <a:tr h="71013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5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en-US" sz="16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rtl="1"/>
            <a:r>
              <a:rPr lang="fa-IR" sz="3200" dirty="0" smtClean="0">
                <a:cs typeface="B Zar" pitchFamily="2" charset="-78"/>
              </a:rPr>
              <a:t>مستندات تایید کننده </a:t>
            </a:r>
            <a:r>
              <a:rPr lang="en-US" sz="3200" dirty="0" smtClean="0">
                <a:cs typeface="B Zar" pitchFamily="2" charset="-78"/>
              </a:rPr>
              <a:t>h-index</a:t>
            </a:r>
            <a:r>
              <a:rPr lang="fa-IR" sz="3200" dirty="0" smtClean="0">
                <a:cs typeface="B Zar" pitchFamily="2" charset="-78"/>
              </a:rPr>
              <a:t> بر اساس پایگاه اسکوپوس</a:t>
            </a:r>
            <a:endParaRPr lang="en-US" sz="3200" dirty="0">
              <a:cs typeface="B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8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 rtl="1">
              <a:spcBef>
                <a:spcPct val="0"/>
              </a:spcBef>
              <a:buNone/>
            </a:pPr>
            <a:r>
              <a:rPr lang="fa-IR" dirty="0">
                <a:latin typeface="+mj-lt"/>
                <a:ea typeface="+mj-ea"/>
                <a:cs typeface="B Zar" pitchFamily="2" charset="-78"/>
              </a:rPr>
              <a:t>تصاویر</a:t>
            </a:r>
            <a:endParaRPr lang="en-US" dirty="0">
              <a:latin typeface="+mj-lt"/>
              <a:ea typeface="+mj-ea"/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609600"/>
            <a:ext cx="6781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3200" dirty="0" smtClean="0">
                <a:cs typeface="B Zar" pitchFamily="2" charset="-78"/>
              </a:rPr>
              <a:t>طرح های تحقیقاتی در سه سال اخیر</a:t>
            </a:r>
            <a:endParaRPr lang="en-US" sz="3200" dirty="0">
              <a:cs typeface="B Zar" pitchFamily="2" charset="-78"/>
            </a:endParaRPr>
          </a:p>
        </p:txBody>
      </p:sp>
      <p:graphicFrame>
        <p:nvGraphicFramePr>
          <p:cNvPr id="5" name="Content Placeholder 6"/>
          <p:cNvGraphicFramePr>
            <a:graphicFrameLocks noGrp="1"/>
          </p:cNvGraphicFramePr>
          <p:nvPr>
            <p:ph idx="1"/>
          </p:nvPr>
        </p:nvGraphicFramePr>
        <p:xfrm>
          <a:off x="495216" y="1611066"/>
          <a:ext cx="7432157" cy="405096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59702"/>
                <a:gridCol w="3619419"/>
                <a:gridCol w="760107"/>
                <a:gridCol w="647499"/>
                <a:gridCol w="872715"/>
                <a:gridCol w="872715"/>
              </a:tblGrid>
              <a:tr h="44466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رديف</a:t>
                      </a:r>
                      <a:endParaRPr lang="en-US" sz="14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عنوان طرح تحقيقاتي</a:t>
                      </a:r>
                      <a:endParaRPr lang="en-US" sz="14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سال تصويب </a:t>
                      </a:r>
                      <a:endParaRPr lang="en-US" sz="14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سال پايان </a:t>
                      </a:r>
                      <a:endParaRPr lang="en-US" sz="14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مجری</a:t>
                      </a:r>
                      <a:endParaRPr lang="en-US" sz="14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همکار اصلی</a:t>
                      </a:r>
                      <a:endParaRPr lang="en-US" sz="14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99497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65760" algn="ctr"/>
                          <a:tab pos="731520" algn="r"/>
                        </a:tabLst>
                      </a:pPr>
                      <a:r>
                        <a:rPr lang="fa-IR" sz="1400" b="1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1		</a:t>
                      </a: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491490" algn="l"/>
                        </a:tabLs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445770" algn="ctr"/>
                          <a:tab pos="891540" algn="r"/>
                        </a:tabLs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108997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65760" algn="ctr"/>
                          <a:tab pos="731520" algn="r"/>
                        </a:tabLst>
                      </a:pPr>
                      <a:r>
                        <a:rPr lang="fa-IR" sz="1400" b="1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2		</a:t>
                      </a: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510540" algn="l"/>
                        </a:tabLs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1521348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65760" algn="ctr"/>
                          <a:tab pos="731520" algn="r"/>
                        </a:tabLst>
                      </a:pPr>
                      <a:r>
                        <a:rPr lang="fa-IR" sz="1400" b="1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3		</a:t>
                      </a: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443865" algn="l"/>
                        </a:tabLs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مستندات تایید کننده طرح ها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465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74638"/>
            <a:ext cx="6825056" cy="1143000"/>
          </a:xfrm>
        </p:spPr>
        <p:txBody>
          <a:bodyPr>
            <a:normAutofit/>
          </a:bodyPr>
          <a:lstStyle/>
          <a:p>
            <a:pPr rtl="1"/>
            <a:r>
              <a:rPr lang="fa-IR" altLang="fa-IR" sz="3200" dirty="0">
                <a:cs typeface="B Zar" pitchFamily="2" charset="-78"/>
              </a:rPr>
              <a:t>پایان نامه </a:t>
            </a:r>
            <a:r>
              <a:rPr lang="fa-IR" altLang="fa-IR" sz="3200" dirty="0" smtClean="0">
                <a:cs typeface="B Zar" pitchFamily="2" charset="-78"/>
              </a:rPr>
              <a:t>های راهنمایی شده در سه سال اخیر</a:t>
            </a:r>
            <a:endParaRPr lang="fa-IR" altLang="fa-IR" sz="3200" dirty="0">
              <a:cs typeface="B Zar" pitchFamily="2" charset="-78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066800" y="1600200"/>
          <a:ext cx="7065889" cy="286547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43824"/>
                <a:gridCol w="4380614"/>
                <a:gridCol w="946298"/>
                <a:gridCol w="1095153"/>
              </a:tblGrid>
              <a:tr h="64165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رديف </a:t>
                      </a:r>
                      <a:endParaRPr lang="en-US" sz="18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عنوان </a:t>
                      </a:r>
                      <a:endParaRPr lang="en-US" sz="18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سال دفاع </a:t>
                      </a:r>
                      <a:endParaRPr lang="en-US" sz="180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b="1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استاد راهنما </a:t>
                      </a:r>
                      <a:endParaRPr lang="en-US" sz="180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79108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65760" algn="ctr"/>
                          <a:tab pos="731520" algn="r"/>
                        </a:tabLst>
                      </a:pPr>
                      <a:r>
                        <a:rPr lang="fa-IR" sz="1800" b="1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1		</a:t>
                      </a:r>
                      <a:endParaRPr lang="en-US" sz="18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64165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65760" algn="ctr"/>
                          <a:tab pos="731520" algn="r"/>
                        </a:tabLst>
                      </a:pPr>
                      <a:r>
                        <a:rPr lang="fa-IR" sz="1800" b="1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2		</a:t>
                      </a:r>
                      <a:endParaRPr lang="en-US" sz="18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791082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731520" algn="r"/>
                          <a:tab pos="750570" algn="l"/>
                        </a:tabLst>
                      </a:pPr>
                      <a:r>
                        <a:rPr lang="fa-IR" sz="1800" b="1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3	</a:t>
                      </a:r>
                      <a:endParaRPr lang="en-US" sz="18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443865" algn="l"/>
                        </a:tabLst>
                      </a:pPr>
                      <a:endParaRPr lang="en-US" sz="18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042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مستندات تایید کننده پایان نامه ها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229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304801"/>
            <a:ext cx="7772400" cy="1219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 تصویر نامه درخواست  رییس دانشگاه علوم پزشکی / سازمان</a:t>
            </a:r>
            <a:r>
              <a:rPr kumimoji="0" lang="fa-I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............</a:t>
            </a: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 برای تغییر هیات موسس مرکز تحقیقاتی</a:t>
            </a:r>
            <a:r>
              <a:rPr kumimoji="0" lang="fa-I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B Zar" pitchFamily="2" charset="-78"/>
              </a:rPr>
              <a:t>............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B Zar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457200"/>
            <a:ext cx="48006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rtl="1"/>
            <a:r>
              <a:rPr lang="fa-IR" sz="3200" dirty="0" smtClean="0">
                <a:cs typeface="B Zar" pitchFamily="2" charset="-78"/>
              </a:rPr>
              <a:t>نام و آرم  دانشگاه علوم پزشکی</a:t>
            </a:r>
            <a:endParaRPr lang="en-US" sz="3200" dirty="0">
              <a:cs typeface="B Zar" pitchFamily="2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2057400"/>
            <a:ext cx="7772400" cy="42862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lvl="0" algn="ctr" rtl="1">
              <a:spcBef>
                <a:spcPct val="0"/>
              </a:spcBef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  <a:t/>
            </a:r>
            <a:b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</a:br>
            <a:r>
              <a:rPr lang="fa-IR" sz="3500" dirty="0" smtClean="0">
                <a:latin typeface="+mj-lt"/>
                <a:ea typeface="+mj-ea"/>
                <a:cs typeface="B Zar" pitchFamily="2" charset="-78"/>
              </a:rPr>
              <a:t>نام مرکز </a:t>
            </a:r>
            <a:r>
              <a:rPr kumimoji="0" lang="fa-IR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Zar" pitchFamily="2" charset="-78"/>
              </a:rPr>
              <a:t>( فارسی – انگلیسی):</a:t>
            </a:r>
            <a:endParaRPr kumimoji="0" lang="fa-I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lang="en-US" sz="2400" dirty="0" smtClean="0">
              <a:solidFill>
                <a:schemeClr val="tx1"/>
              </a:solidFill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lang="en-US" sz="2400" dirty="0" smtClean="0">
              <a:solidFill>
                <a:schemeClr val="tx1"/>
              </a:solidFill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lang="en-US" sz="2400" dirty="0" smtClean="0">
              <a:solidFill>
                <a:schemeClr val="tx1"/>
              </a:solidFill>
              <a:latin typeface="+mj-lt"/>
              <a:ea typeface="+mj-ea"/>
              <a:cs typeface="B Zar" pitchFamily="2" charset="-78"/>
            </a:endParaRPr>
          </a:p>
          <a:p>
            <a:pPr lvl="3" algn="r" rtl="1">
              <a:spcBef>
                <a:spcPct val="0"/>
              </a:spcBef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Zar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2232025"/>
          </a:xfrm>
        </p:spPr>
        <p:txBody>
          <a:bodyPr vert="horz" lIns="91440" tIns="45720" rIns="91440" bIns="45720" rtlCol="0" anchor="ctr">
            <a:noAutofit/>
          </a:bodyPr>
          <a:lstStyle/>
          <a:p>
            <a:pPr rtl="1"/>
            <a:r>
              <a:rPr lang="fa-IR" sz="3600" dirty="0" smtClean="0">
                <a:cs typeface="B Zar" pitchFamily="2" charset="-78"/>
              </a:rPr>
              <a:t>مشخصات هیأت </a:t>
            </a:r>
            <a:r>
              <a:rPr lang="fa-IR" sz="3600" dirty="0" smtClean="0">
                <a:cs typeface="B Zar" pitchFamily="2" charset="-78"/>
              </a:rPr>
              <a:t>موسس</a:t>
            </a:r>
            <a:r>
              <a:rPr lang="fa-IR" sz="3600" dirty="0" smtClean="0">
                <a:cs typeface="B Zar" pitchFamily="2" charset="-78"/>
              </a:rPr>
              <a:t/>
            </a:r>
            <a:br>
              <a:rPr lang="fa-IR" sz="3600" dirty="0" smtClean="0">
                <a:cs typeface="B Zar" pitchFamily="2" charset="-78"/>
              </a:rPr>
            </a:br>
            <a:r>
              <a:rPr lang="fa-IR" sz="3600" dirty="0">
                <a:cs typeface="B Zar" pitchFamily="2" charset="-78"/>
              </a:rPr>
              <a:t/>
            </a:r>
            <a:br>
              <a:rPr lang="fa-IR" sz="3600" dirty="0">
                <a:cs typeface="B Zar" pitchFamily="2" charset="-78"/>
              </a:rPr>
            </a:br>
            <a:endParaRPr lang="en-US" sz="3600" dirty="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fa-IR" dirty="0" smtClean="0"/>
              <a:t>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496622"/>
              </p:ext>
            </p:extLst>
          </p:nvPr>
        </p:nvGraphicFramePr>
        <p:xfrm>
          <a:off x="228601" y="228598"/>
          <a:ext cx="8618188" cy="6096001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142999"/>
                <a:gridCol w="685800"/>
                <a:gridCol w="609600"/>
                <a:gridCol w="533400"/>
                <a:gridCol w="990600"/>
                <a:gridCol w="921991"/>
                <a:gridCol w="990600"/>
                <a:gridCol w="1066800"/>
                <a:gridCol w="1066800"/>
                <a:gridCol w="609598"/>
              </a:tblGrid>
              <a:tr h="487801"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عضویت در مرکز</a:t>
                      </a:r>
                    </a:p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(</a:t>
                      </a:r>
                      <a:r>
                        <a:rPr kumimoji="0" lang="fa-IR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تمام یا نیمه وقت)</a:t>
                      </a:r>
                      <a:endParaRPr kumimoji="0"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تعداد </a:t>
                      </a:r>
                    </a:p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پایان نامه ها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تعداد طرح ها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تعداد</a:t>
                      </a:r>
                      <a:r>
                        <a:rPr kumimoji="0" lang="fa-IR" sz="1400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 مقالات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lang="en-US" sz="1400" b="1" i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h-index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رشته تحصیلی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مقطع تحصیلی</a:t>
                      </a:r>
                      <a:endParaRPr kumimoji="0" lang="en-US" sz="14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نام و </a:t>
                      </a:r>
                    </a:p>
                    <a:p>
                      <a:pPr algn="ctr"/>
                      <a:r>
                        <a:rPr lang="fa-IR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نام خانوادگی</a:t>
                      </a: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ردیف</a:t>
                      </a:r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87799">
                <a:tc v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همکار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r>
                        <a:rPr kumimoji="0" lang="fa-IR" sz="14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مجری</a:t>
                      </a:r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78039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1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30752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2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</a:tr>
              <a:tr h="975600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3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</a:tr>
              <a:tr h="1218005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4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</a:tr>
              <a:tr h="1218005"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1" eaLnBrk="1" latinLnBrk="0" hangingPunct="1"/>
                      <a:endParaRPr kumimoji="0" lang="en-US" sz="140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Zar" pitchFamily="2" charset="-78"/>
                        </a:rPr>
                        <a:t>5</a:t>
                      </a:r>
                      <a:endParaRPr lang="en-US" sz="1800" dirty="0">
                        <a:solidFill>
                          <a:schemeClr val="tx2">
                            <a:lumMod val="50000"/>
                          </a:schemeClr>
                        </a:solidFill>
                        <a:cs typeface="B Zar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525779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rtl="1"/>
            <a:r>
              <a:rPr lang="fa-IR" sz="2800" dirty="0">
                <a:cs typeface="B Zar" pitchFamily="2" charset="-78"/>
              </a:rPr>
              <a:t>اسلاید تفکیکی هر یک از </a:t>
            </a:r>
            <a:r>
              <a:rPr lang="fa-IR" sz="2800" dirty="0" smtClean="0">
                <a:cs typeface="B Zar" pitchFamily="2" charset="-78"/>
              </a:rPr>
              <a:t>اعضای</a:t>
            </a:r>
            <a:r>
              <a:rPr lang="fa-IR" sz="2800" dirty="0">
                <a:cs typeface="B Zar" pitchFamily="2" charset="-78"/>
              </a:rPr>
              <a:t/>
            </a:r>
            <a:br>
              <a:rPr lang="fa-IR" sz="2800" dirty="0">
                <a:cs typeface="B Zar" pitchFamily="2" charset="-78"/>
              </a:rPr>
            </a:br>
            <a:r>
              <a:rPr lang="fa-IR" sz="2800" dirty="0">
                <a:cs typeface="B Zar" pitchFamily="2" charset="-78"/>
              </a:rPr>
              <a:t> شامل </a:t>
            </a:r>
            <a:r>
              <a:rPr lang="fa-IR" sz="2800" dirty="0" smtClean="0">
                <a:cs typeface="B Zar" pitchFamily="2" charset="-78"/>
              </a:rPr>
              <a:t>: مشخصات </a:t>
            </a:r>
            <a:r>
              <a:rPr lang="fa-IR" sz="2800" dirty="0">
                <a:cs typeface="B Zar" pitchFamily="2" charset="-78"/>
              </a:rPr>
              <a:t>عمومی فرد ، </a:t>
            </a:r>
            <a:r>
              <a:rPr lang="fa-IR" sz="2800" dirty="0" smtClean="0">
                <a:cs typeface="B Zar" pitchFamily="2" charset="-78"/>
              </a:rPr>
              <a:t>جدول </a:t>
            </a:r>
            <a:r>
              <a:rPr lang="fa-IR" sz="2800" dirty="0">
                <a:cs typeface="B Zar" pitchFamily="2" charset="-78"/>
              </a:rPr>
              <a:t>و صفحه اول مقالات ، فهرست </a:t>
            </a:r>
            <a:r>
              <a:rPr lang="fa-IR" sz="2800" dirty="0" smtClean="0">
                <a:cs typeface="B Zar" pitchFamily="2" charset="-78"/>
              </a:rPr>
              <a:t>طرح ها </a:t>
            </a:r>
            <a:r>
              <a:rPr lang="fa-IR" sz="2800" dirty="0">
                <a:cs typeface="B Zar" pitchFamily="2" charset="-78"/>
              </a:rPr>
              <a:t>و </a:t>
            </a:r>
            <a:br>
              <a:rPr lang="fa-IR" sz="2800" dirty="0">
                <a:cs typeface="B Zar" pitchFamily="2" charset="-78"/>
              </a:rPr>
            </a:br>
            <a:r>
              <a:rPr lang="en-US" sz="2800" dirty="0">
                <a:cs typeface="B Zar" pitchFamily="2" charset="-78"/>
              </a:rPr>
              <a:t> </a:t>
            </a:r>
            <a:r>
              <a:rPr lang="fa-IR" sz="2800" dirty="0">
                <a:cs typeface="B Zar" pitchFamily="2" charset="-78"/>
              </a:rPr>
              <a:t> پایان نامه ها ، حکم کارگزینی و </a:t>
            </a:r>
            <a:br>
              <a:rPr lang="fa-IR" sz="2800" dirty="0">
                <a:cs typeface="B Zar" pitchFamily="2" charset="-78"/>
              </a:rPr>
            </a:br>
            <a:r>
              <a:rPr lang="fa-IR" sz="2800" dirty="0">
                <a:cs typeface="B Zar" pitchFamily="2" charset="-78"/>
              </a:rPr>
              <a:t>ابلاغ رییس دانشگاه مبنی بر تمام یا نیمه وقت بودن هر عضو در </a:t>
            </a:r>
            <a:r>
              <a:rPr lang="fa-IR" sz="2800" dirty="0" smtClean="0">
                <a:cs typeface="B Zar" pitchFamily="2" charset="-78"/>
              </a:rPr>
              <a:t>مرکز</a:t>
            </a:r>
            <a:br>
              <a:rPr lang="fa-IR" sz="2800" dirty="0" smtClean="0">
                <a:cs typeface="B Zar" pitchFamily="2" charset="-78"/>
              </a:rPr>
            </a:br>
            <a:r>
              <a:rPr lang="fa-IR" sz="2000" dirty="0" smtClean="0">
                <a:solidFill>
                  <a:schemeClr val="accent2">
                    <a:lumMod val="75000"/>
                  </a:schemeClr>
                </a:solidFill>
                <a:cs typeface="B Zar" pitchFamily="2" charset="-78"/>
              </a:rPr>
              <a:t>اسلایدهای شماره 7 تا 16 برای هریک از اعضا جداگانه تکمیل شود.</a:t>
            </a:r>
            <a:endParaRPr lang="en-US" sz="2800" dirty="0">
              <a:solidFill>
                <a:schemeClr val="accent2">
                  <a:lumMod val="75000"/>
                </a:schemeClr>
              </a:solidFill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04800"/>
            <a:ext cx="8458200" cy="6172199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fa-IR" sz="3200" dirty="0" smtClean="0">
                <a:cs typeface="B Zar" pitchFamily="2" charset="-78"/>
              </a:rPr>
              <a:t>مشخصات هیات موسس ........ :</a:t>
            </a:r>
            <a:br>
              <a:rPr lang="fa-IR" sz="32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/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>نام و نام خانوادگی:                                                             عکس فرد</a:t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/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>رشته و مقطع تحصیلی:</a:t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/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>هیأت علمی دانشگاه ......( در صورت هیأت علمی بودن)</a:t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/>
            </a:r>
            <a:br>
              <a:rPr lang="fa-IR" sz="28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>سابقه عضویت فعلی در دیگرمراکز تحقیقاتی:</a:t>
            </a:r>
            <a:br>
              <a:rPr lang="fa-IR" sz="2800" dirty="0" smtClean="0">
                <a:cs typeface="B Zar" pitchFamily="2" charset="-78"/>
              </a:rPr>
            </a:br>
            <a:r>
              <a:rPr lang="fa-IR" sz="2400" dirty="0" smtClean="0">
                <a:cs typeface="B Zar" pitchFamily="2" charset="-78"/>
              </a:rPr>
              <a:t>( دولتی / خصوصی- با ذکر نام مرکزو نوع عضویت در آن مرکز) </a:t>
            </a:r>
            <a:br>
              <a:rPr lang="fa-IR" sz="2400" dirty="0" smtClean="0">
                <a:cs typeface="B Zar" pitchFamily="2" charset="-78"/>
              </a:rPr>
            </a:br>
            <a:r>
              <a:rPr lang="fa-IR" sz="2400" dirty="0" smtClean="0">
                <a:cs typeface="B Zar" pitchFamily="2" charset="-78"/>
              </a:rPr>
              <a:t/>
            </a:r>
            <a:br>
              <a:rPr lang="fa-IR" sz="2400" dirty="0" smtClean="0">
                <a:cs typeface="B Zar" pitchFamily="2" charset="-78"/>
              </a:rPr>
            </a:br>
            <a:r>
              <a:rPr lang="fa-IR" sz="2800" dirty="0" smtClean="0">
                <a:cs typeface="B Zar" pitchFamily="2" charset="-78"/>
              </a:rPr>
              <a:t>ویژگی تحقیقاتی بارز :</a:t>
            </a:r>
            <a:r>
              <a:rPr lang="fa-IR" sz="2400" dirty="0" smtClean="0">
                <a:cs typeface="B Zar" pitchFamily="2" charset="-78"/>
              </a:rPr>
              <a:t/>
            </a:r>
            <a:br>
              <a:rPr lang="fa-IR" sz="2400" dirty="0" smtClean="0">
                <a:cs typeface="B Zar" pitchFamily="2" charset="-78"/>
              </a:rPr>
            </a:br>
            <a:r>
              <a:rPr lang="fa-IR" sz="2400" dirty="0" smtClean="0">
                <a:cs typeface="B Zar" pitchFamily="2" charset="-78"/>
              </a:rPr>
              <a:t>.................</a:t>
            </a:r>
            <a:endParaRPr lang="en-US" sz="2800" dirty="0">
              <a:cs typeface="B Zar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C7A32-0F63-4997-A866-4D4A163F536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6638" y="200415"/>
            <a:ext cx="8226425" cy="6524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3200" dirty="0" smtClean="0">
                <a:latin typeface="+mj-lt"/>
                <a:ea typeface="+mj-ea"/>
                <a:cs typeface="B Zar" pitchFamily="2" charset="-78"/>
              </a:rPr>
              <a:t>مقالات انتشار یافته در پنج سال گذشته</a:t>
            </a:r>
            <a:endParaRPr lang="fa-IR" sz="3200" dirty="0">
              <a:latin typeface="+mj-lt"/>
              <a:ea typeface="+mj-ea"/>
              <a:cs typeface="B Zar" pitchFamily="2" charset="-78"/>
            </a:endParaRPr>
          </a:p>
        </p:txBody>
      </p:sp>
      <p:graphicFrame>
        <p:nvGraphicFramePr>
          <p:cNvPr id="5" name="Content Placeholder 7"/>
          <p:cNvGraphicFramePr>
            <a:graphicFrameLocks noGrp="1"/>
          </p:cNvGraphicFramePr>
          <p:nvPr>
            <p:ph idx="1"/>
          </p:nvPr>
        </p:nvGraphicFramePr>
        <p:xfrm>
          <a:off x="228600" y="1219201"/>
          <a:ext cx="8648703" cy="474264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8556"/>
                <a:gridCol w="2932693"/>
                <a:gridCol w="1791222"/>
                <a:gridCol w="864296"/>
                <a:gridCol w="839244"/>
                <a:gridCol w="653829"/>
                <a:gridCol w="978863"/>
              </a:tblGrid>
              <a:tr h="695993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رديف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عنوان مقاله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نام مجله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سال انتشار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مقاله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نويسنده </a:t>
                      </a:r>
                      <a:r>
                        <a:rPr lang="fa-IR" sz="1400" b="1" i="0" kern="1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اول</a:t>
                      </a:r>
                      <a:endParaRPr lang="en-US" sz="1400" b="1" i="0" kern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(</a:t>
                      </a:r>
                      <a:r>
                        <a:rPr lang="fa-IR" sz="1400" b="1" i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مسوول </a:t>
                      </a: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) 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نويسنده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 </a:t>
                      </a: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دوم</a:t>
                      </a: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 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نوع ايندكس مجله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75091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1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437515" algn="ctr"/>
                          <a:tab pos="875030" algn="r"/>
                        </a:tabLs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  <a:tr h="82481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2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  <a:tr h="92659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3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  <a:tr h="77216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4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  <a:tr h="77216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Zar" pitchFamily="2" charset="-78"/>
                        </a:rPr>
                        <a:t>5		</a:t>
                      </a: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en-US" sz="16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7"/>
          <p:cNvGraphicFramePr>
            <a:graphicFrameLocks/>
          </p:cNvGraphicFramePr>
          <p:nvPr/>
        </p:nvGraphicFramePr>
        <p:xfrm>
          <a:off x="304800" y="1295400"/>
          <a:ext cx="8648703" cy="436164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88556"/>
                <a:gridCol w="2932693"/>
                <a:gridCol w="1791222"/>
                <a:gridCol w="864296"/>
                <a:gridCol w="839244"/>
                <a:gridCol w="653829"/>
                <a:gridCol w="978863"/>
              </a:tblGrid>
              <a:tr h="57600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رديف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عنوان مقاله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نام مجله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سال انتشار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مقاله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نويسنده </a:t>
                      </a:r>
                      <a:r>
                        <a:rPr lang="fa-IR" sz="1400" b="1" i="0" kern="12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اول</a:t>
                      </a:r>
                      <a:endParaRPr lang="en-US" sz="1400" b="1" i="0" kern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(مسول ) 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نويسنده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 </a:t>
                      </a: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دوم</a:t>
                      </a: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 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400" b="1" i="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B Nazanin" pitchFamily="2" charset="-78"/>
                        </a:rPr>
                        <a:t>نوع ايندكس مجله </a:t>
                      </a:r>
                      <a:endParaRPr lang="en-US" sz="1400" i="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690586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 smtClean="0">
                          <a:latin typeface="Times New Roman"/>
                          <a:ea typeface="Times New Roman"/>
                          <a:cs typeface="B Nazanin" pitchFamily="2" charset="-78"/>
                        </a:rPr>
                        <a:t>6</a:t>
                      </a: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		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437515" algn="ctr"/>
                          <a:tab pos="875030" algn="r"/>
                        </a:tabLs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75855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 smtClean="0">
                          <a:latin typeface="Times New Roman"/>
                          <a:ea typeface="Times New Roman"/>
                          <a:cs typeface="B Nazanin" pitchFamily="2" charset="-78"/>
                        </a:rPr>
                        <a:t>7</a:t>
                      </a: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		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85216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 smtClean="0">
                          <a:latin typeface="Times New Roman"/>
                          <a:ea typeface="Times New Roman"/>
                          <a:cs typeface="B Nazanin" pitchFamily="2" charset="-78"/>
                        </a:rPr>
                        <a:t>8</a:t>
                      </a: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		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71013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 smtClean="0">
                          <a:latin typeface="Times New Roman"/>
                          <a:ea typeface="Times New Roman"/>
                          <a:cs typeface="B Nazanin" pitchFamily="2" charset="-78"/>
                        </a:rPr>
                        <a:t>9</a:t>
                      </a: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		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  <a:tr h="71013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308610" algn="ctr"/>
                          <a:tab pos="617220" algn="r"/>
                        </a:tabLst>
                      </a:pPr>
                      <a:r>
                        <a:rPr lang="fa-IR" sz="1400" b="1" i="0" dirty="0" smtClean="0">
                          <a:latin typeface="Times New Roman"/>
                          <a:ea typeface="Times New Roman"/>
                          <a:cs typeface="B Nazanin" pitchFamily="2" charset="-78"/>
                        </a:rPr>
                        <a:t>10</a:t>
                      </a:r>
                      <a:r>
                        <a:rPr lang="fa-IR" sz="1400" b="1" i="0" dirty="0">
                          <a:latin typeface="Times New Roman"/>
                          <a:ea typeface="Times New Roman"/>
                          <a:cs typeface="B Nazanin" pitchFamily="2" charset="-78"/>
                        </a:rPr>
                        <a:t>		</a:t>
                      </a: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en-US" sz="16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6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i="0" dirty="0">
                        <a:latin typeface="Times New Roman"/>
                        <a:ea typeface="Times New Roman"/>
                        <a:cs typeface="B Nazanin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rtl="1"/>
            <a:r>
              <a:rPr lang="fa-IR" dirty="0">
                <a:cs typeface="B Zar" pitchFamily="2" charset="-78"/>
              </a:rPr>
              <a:t>تصاویر صفحه اول مقالات</a:t>
            </a:r>
            <a:endParaRPr lang="en-US" dirty="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</TotalTime>
  <Words>252</Words>
  <Application>Microsoft Office PowerPoint</Application>
  <PresentationFormat>On-screen Show (4:3)</PresentationFormat>
  <Paragraphs>114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B Compset</vt:lpstr>
      <vt:lpstr>B Nazanin</vt:lpstr>
      <vt:lpstr>B Zar</vt:lpstr>
      <vt:lpstr>Calibri</vt:lpstr>
      <vt:lpstr>Times New Roman</vt:lpstr>
      <vt:lpstr>Office Theme</vt:lpstr>
      <vt:lpstr>به نام خدا</vt:lpstr>
      <vt:lpstr>نام و آرم  دانشگاه علوم پزشکی</vt:lpstr>
      <vt:lpstr>مشخصات هیأت موسس  </vt:lpstr>
      <vt:lpstr>PowerPoint Presentation</vt:lpstr>
      <vt:lpstr>اسلاید تفکیکی هر یک از اعضای  شامل : مشخصات عمومی فرد ، جدول و صفحه اول مقالات ، فهرست طرح ها و    پایان نامه ها ، حکم کارگزینی و  ابلاغ رییس دانشگاه مبنی بر تمام یا نیمه وقت بودن هر عضو در مرکز اسلایدهای شماره 7 تا 16 برای هریک از اعضا جداگانه تکمیل شود.</vt:lpstr>
      <vt:lpstr>مشخصات هیات موسس ........ :  نام و نام خانوادگی:                                                             عکس فرد  رشته و مقطع تحصیلی:  هیأت علمی دانشگاه ......( در صورت هیأت علمی بودن)  سابقه عضویت فعلی در دیگرمراکز تحقیقاتی: ( دولتی / خصوصی- با ذکر نام مرکزو نوع عضویت در آن مرکز)   ویژگی تحقیقاتی بارز : .................</vt:lpstr>
      <vt:lpstr>PowerPoint Presentation</vt:lpstr>
      <vt:lpstr>PowerPoint Presentation</vt:lpstr>
      <vt:lpstr>تصاویر صفحه اول مقالات</vt:lpstr>
      <vt:lpstr>PowerPoint Presentation</vt:lpstr>
      <vt:lpstr>تصاویر صفحه اول مقالات</vt:lpstr>
      <vt:lpstr>PowerPoint Presentation</vt:lpstr>
      <vt:lpstr>مستندات تایید کننده h-index بر اساس پایگاه اسکوپوس</vt:lpstr>
      <vt:lpstr>PowerPoint Presentation</vt:lpstr>
      <vt:lpstr>مستندات تایید کننده طرح ها </vt:lpstr>
      <vt:lpstr>پایان نامه های راهنمایی شده در سه سال اخیر</vt:lpstr>
      <vt:lpstr>مستندات تایید کننده پایان نامه ها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ال...</dc:title>
  <dc:creator>ghalenoei</dc:creator>
  <cp:lastModifiedBy>سعیده رحیمی‌فرد</cp:lastModifiedBy>
  <cp:revision>55</cp:revision>
  <dcterms:created xsi:type="dcterms:W3CDTF">2016-08-31T05:41:55Z</dcterms:created>
  <dcterms:modified xsi:type="dcterms:W3CDTF">2021-03-07T09:51:20Z</dcterms:modified>
</cp:coreProperties>
</file>